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F7F11-F5EF-4864-8455-3FFAD615F548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D2B42-BE5A-4177-A082-BE9C10CAE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D1B8F-DBC7-5E16-97D5-64F9A4438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95F40-8403-52FA-9412-E482E83B5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E5AB2-CC68-98D4-19D5-A030AA9B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8C18E-F7A5-281E-DB09-6E908ADD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0F694-B167-2243-5275-6BCD9A63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9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AF6C-DCA1-E2A8-BB07-9AD346EB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3D621-5334-32E6-9AFE-9C4F57BDC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DB730-7DB7-C85F-FE6B-21541832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4FDBA-BE54-4E0F-0A4E-DFF2C87F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48403-4AB3-6812-11F8-A73296FA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0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BE2CD-E0D1-82CA-B507-6E372727D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61A4E-301D-5091-6E69-5A003413F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10338-9EBE-D511-2706-E5EE080E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77A32-D37E-71CC-F250-7FFF35C2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E0A4-0A90-F970-570B-7DA3C319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2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83F1-E268-CB05-7906-B58B07FB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B667F-37CA-B765-D3B9-9FF841E4B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53B7-47B6-8E97-20E4-DD6AF225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93F42-56CE-5B4B-AF58-D7B998DE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FEAD-55FF-77CD-825A-A01B6554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6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F8F0-5BA9-6BB5-0409-3620198F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B8E2F-F16F-350A-FB1D-B00CEE109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70489-C500-0648-7954-E31EE51D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62330-DA10-3496-011C-428D6D67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20DC-16B8-9DAE-C645-F1E3B489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0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1969-A20E-E3A9-3D66-8B96349D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8BFD-8748-3710-1A4B-539228BB9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45EEB-0E83-3D07-CB7A-2592D0C14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8C97D-2E53-BA32-CE45-55F57B3E4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1F7C6-6BEB-4EF5-3DE8-D1C1277C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215DD-F9BF-970E-396B-1892B134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20A3-85D9-5198-0618-3DD09278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93E8E-3D15-334C-2853-D8AEE969E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780E8-A228-7017-4EEC-9F576A8B8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175F4-6893-EC09-377A-E7EC8B803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93BA4-8093-D58D-AAD1-1D42DBE3A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44F7C-71EC-832E-846E-EC3DA9F8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34E40-B70B-CC35-F169-8E09813B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5ECF6-19C1-C6C5-926E-53D8E737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6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073E-A7EB-6434-D472-029C31C4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94171-AD3D-7BBB-49B6-9E441DAD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2A726-5731-914A-94F8-2880FF12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34636-6E9E-5E74-F630-71D103F9F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0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93DEA-E9E7-D942-0D16-6707E345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62CEBD-A972-C9E6-97F6-CB035B1C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F2FB7-4C49-29FC-6A4B-01B0BE92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B8C5B-CBA8-FBE2-CE3B-84B136F6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2A773-A405-2C97-21C7-68C5F4E4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8425E-F10E-E20E-045B-7C8CE958C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3C05F-80CB-2144-AF00-9A610E45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19BDE-E5DD-1E0D-5DEB-5DD1FE44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76C75-AF34-2F8B-0AE3-33EF8DF0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2EC-2E28-F077-0E5E-07ECAD6C1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428DE-AD51-34DB-48F3-82C6188AD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7BC27-167B-F234-BA15-E2F312AB6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3BAE2-5D95-5158-A12F-C87EEA56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1B593-6DC4-924D-4D02-F0A51D13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DF5CC-3669-2F65-A65F-2593DC13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99F47-15A3-CBAD-5275-587EFE95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BAFD2-285F-C7C8-E824-EB3793C07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16B7-9D8F-66ED-D8AC-1E2376325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CD4F-741A-49B3-ADE3-A57348E99DF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24931-CA1B-34F1-23BE-F7968D2A0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DAC52-D812-1326-49C2-281C07FD6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EA522-5993-4D8C-B3AE-4BDCBC005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BB38-3F0B-6269-866A-05B91F03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471C-7575-95F8-06B1-26B35F91E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months old uncircumcised infant</a:t>
            </a:r>
          </a:p>
          <a:p>
            <a:r>
              <a:rPr lang="en-US" dirty="0"/>
              <a:t>Fever for last 5 days</a:t>
            </a:r>
          </a:p>
          <a:p>
            <a:r>
              <a:rPr lang="en-US" dirty="0"/>
              <a:t>Poor flow of urine with straining since birth</a:t>
            </a:r>
          </a:p>
        </p:txBody>
      </p:sp>
    </p:spTree>
    <p:extLst>
      <p:ext uri="{BB962C8B-B14F-4D97-AF65-F5344CB8AC3E}">
        <p14:creationId xmlns:p14="http://schemas.microsoft.com/office/powerpoint/2010/main" val="24432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6B99-9EB1-1363-6303-94EC2F09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FC89D-F009-D860-35A7-802ADAFB4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Hb – 10.2 g/dl</a:t>
            </a:r>
          </a:p>
          <a:p>
            <a:r>
              <a:rPr lang="en-US" dirty="0" err="1"/>
              <a:t>Tlc</a:t>
            </a:r>
            <a:r>
              <a:rPr lang="en-US" dirty="0"/>
              <a:t> – 17100 /mm3</a:t>
            </a:r>
          </a:p>
          <a:p>
            <a:r>
              <a:rPr lang="en-US" dirty="0"/>
              <a:t> Dc – n:58, l:34, m:5, e:3</a:t>
            </a:r>
          </a:p>
          <a:p>
            <a:r>
              <a:rPr lang="en-US" dirty="0" err="1"/>
              <a:t>Sr.Cr</a:t>
            </a:r>
            <a:r>
              <a:rPr lang="en-US" dirty="0"/>
              <a:t> – 0.44mb/dl</a:t>
            </a:r>
          </a:p>
          <a:p>
            <a:r>
              <a:rPr lang="en-US" dirty="0" err="1"/>
              <a:t>Sr.Urea</a:t>
            </a:r>
            <a:r>
              <a:rPr lang="en-US" dirty="0"/>
              <a:t> – 8.4 mg/dl</a:t>
            </a:r>
          </a:p>
          <a:p>
            <a:r>
              <a:rPr lang="en-US" dirty="0"/>
              <a:t>Na – 141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r>
              <a:rPr lang="en-US" dirty="0"/>
              <a:t>K    - 4.3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r>
              <a:rPr lang="en-US" dirty="0"/>
              <a:t>Cl    - 97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r>
              <a:rPr lang="en-US" dirty="0"/>
              <a:t>B positive</a:t>
            </a:r>
          </a:p>
        </p:txBody>
      </p:sp>
    </p:spTree>
    <p:extLst>
      <p:ext uri="{BB962C8B-B14F-4D97-AF65-F5344CB8AC3E}">
        <p14:creationId xmlns:p14="http://schemas.microsoft.com/office/powerpoint/2010/main" val="372813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CE55-7D61-CED4-3C74-F962ACA6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9357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71EB-2D00-AE09-C2A6-B1759F0D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85740"/>
            <a:ext cx="10515600" cy="48736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URINE</a:t>
            </a:r>
          </a:p>
          <a:p>
            <a:r>
              <a:rPr lang="en-US" dirty="0"/>
              <a:t>Clear , straw </a:t>
            </a:r>
            <a:r>
              <a:rPr lang="en-US" dirty="0" err="1"/>
              <a:t>coloured</a:t>
            </a:r>
            <a:endParaRPr lang="en-US" dirty="0"/>
          </a:p>
          <a:p>
            <a:r>
              <a:rPr lang="en-US" dirty="0" err="1"/>
              <a:t>S.Gravity</a:t>
            </a:r>
            <a:r>
              <a:rPr lang="en-US" dirty="0"/>
              <a:t> – 1.020</a:t>
            </a:r>
          </a:p>
          <a:p>
            <a:r>
              <a:rPr lang="en-US" dirty="0"/>
              <a:t>Protein – absent</a:t>
            </a:r>
          </a:p>
          <a:p>
            <a:r>
              <a:rPr lang="en-US" dirty="0"/>
              <a:t>Nitrite – Positive</a:t>
            </a:r>
          </a:p>
          <a:p>
            <a:r>
              <a:rPr lang="en-US" dirty="0"/>
              <a:t>Ascorbic acid –negative</a:t>
            </a:r>
          </a:p>
          <a:p>
            <a:r>
              <a:rPr lang="en-US" dirty="0"/>
              <a:t>Pus cells – 50-60/</a:t>
            </a:r>
            <a:r>
              <a:rPr lang="en-US" dirty="0" err="1"/>
              <a:t>hpf</a:t>
            </a:r>
            <a:endParaRPr lang="en-US" dirty="0"/>
          </a:p>
          <a:p>
            <a:r>
              <a:rPr lang="en-US" dirty="0" err="1"/>
              <a:t>Rbc</a:t>
            </a:r>
            <a:r>
              <a:rPr lang="en-US" dirty="0"/>
              <a:t> – nil</a:t>
            </a:r>
          </a:p>
          <a:p>
            <a:r>
              <a:rPr lang="en-US" dirty="0"/>
              <a:t>Epithelial Cell  - 0-2/</a:t>
            </a:r>
            <a:r>
              <a:rPr lang="en-US" dirty="0" err="1"/>
              <a:t>hpf</a:t>
            </a:r>
            <a:endParaRPr lang="en-US" dirty="0"/>
          </a:p>
          <a:p>
            <a:r>
              <a:rPr lang="en-US" dirty="0"/>
              <a:t>Culture   -     E.coli   &gt;10^5/ml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4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22F3-948C-BD57-6F78-89DEF752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Usg</a:t>
            </a:r>
            <a:r>
              <a:rPr lang="en-US" dirty="0"/>
              <a:t> Abdomen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63715-78DF-0EB8-50E9-AAAD51B2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KIDNEY : Both kidneys normal in size. PCS of both kidneys dilated, more marked on left side</a:t>
            </a:r>
          </a:p>
          <a:p>
            <a:r>
              <a:rPr lang="en-US" dirty="0"/>
              <a:t>URETER : Both ureters are dilated</a:t>
            </a:r>
          </a:p>
          <a:p>
            <a:r>
              <a:rPr lang="en-US" dirty="0"/>
              <a:t>U.BLADDER : Wall is thick and irregular</a:t>
            </a:r>
          </a:p>
          <a:p>
            <a:endParaRPr lang="en-US" dirty="0"/>
          </a:p>
          <a:p>
            <a:r>
              <a:rPr lang="en-US" dirty="0"/>
              <a:t>COMMENT :</a:t>
            </a:r>
          </a:p>
          <a:p>
            <a:r>
              <a:rPr lang="en-US" dirty="0"/>
              <a:t> B/L Hydroureteronephrosis</a:t>
            </a:r>
          </a:p>
          <a:p>
            <a:r>
              <a:rPr lang="en-US" dirty="0"/>
              <a:t>Cystitis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0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9FC5-1BD2-B3C6-6CD8-7D232FF1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MCUG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A60371-1200-76DA-806E-816207D07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03" y="1286006"/>
            <a:ext cx="6759019" cy="5100947"/>
          </a:xfrm>
        </p:spPr>
      </p:pic>
    </p:spTree>
    <p:extLst>
      <p:ext uri="{BB962C8B-B14F-4D97-AF65-F5344CB8AC3E}">
        <p14:creationId xmlns:p14="http://schemas.microsoft.com/office/powerpoint/2010/main" val="388452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B507-B3ED-47FC-BAA6-1819EF41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H/O Present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1EE3-50CA-8317-59CD-6888C902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Fever for last 5 days – High grade, continuous and highest recorded temp was 102</a:t>
            </a:r>
          </a:p>
          <a:p>
            <a:r>
              <a:rPr lang="en-US" dirty="0"/>
              <a:t>H/O similar episodes in the past, 4-5 times in the last 6 months</a:t>
            </a:r>
          </a:p>
          <a:p>
            <a:r>
              <a:rPr lang="en-US" dirty="0"/>
              <a:t>No h/o sudden inability to pass urine/ per urethral catheterization</a:t>
            </a:r>
          </a:p>
          <a:p>
            <a:r>
              <a:rPr lang="en-US" dirty="0"/>
              <a:t>Bowel habits are normal</a:t>
            </a:r>
          </a:p>
        </p:txBody>
      </p:sp>
    </p:spTree>
    <p:extLst>
      <p:ext uri="{BB962C8B-B14F-4D97-AF65-F5344CB8AC3E}">
        <p14:creationId xmlns:p14="http://schemas.microsoft.com/office/powerpoint/2010/main" val="28989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2603-EED3-74A8-9EA9-3ABF70296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322"/>
          </a:xfrm>
        </p:spPr>
        <p:txBody>
          <a:bodyPr/>
          <a:lstStyle/>
          <a:p>
            <a:r>
              <a:rPr lang="en-US" dirty="0"/>
              <a:t>Past medical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4028-3D93-558E-074E-6C440BB18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555423"/>
            <a:ext cx="10906812" cy="4854804"/>
          </a:xfrm>
        </p:spPr>
        <p:txBody>
          <a:bodyPr>
            <a:normAutofit/>
          </a:bodyPr>
          <a:lstStyle/>
          <a:p>
            <a:r>
              <a:rPr lang="en-US" dirty="0"/>
              <a:t>Antenatal- Mother was under irregular antenatal checkups</a:t>
            </a:r>
          </a:p>
          <a:p>
            <a:r>
              <a:rPr lang="en-US" dirty="0"/>
              <a:t>Term- baby was delivered by C/S at term due to oligohydramnios</a:t>
            </a:r>
          </a:p>
          <a:p>
            <a:r>
              <a:rPr lang="en-US" dirty="0"/>
              <a:t>Post natal- </a:t>
            </a:r>
            <a:r>
              <a:rPr lang="en-US" dirty="0" err="1"/>
              <a:t>Uneventful.No</a:t>
            </a:r>
            <a:r>
              <a:rPr lang="en-US" dirty="0"/>
              <a:t> h/o respiratory distress after birth</a:t>
            </a:r>
          </a:p>
          <a:p>
            <a:r>
              <a:rPr lang="en-US" dirty="0"/>
              <a:t>Drug history- H/o usage of homeopathic drugs</a:t>
            </a:r>
          </a:p>
          <a:p>
            <a:r>
              <a:rPr lang="en-US" dirty="0"/>
              <a:t>Feeding history- on breast feeding since birth</a:t>
            </a:r>
          </a:p>
          <a:p>
            <a:r>
              <a:rPr lang="en-US" dirty="0" err="1"/>
              <a:t>Immunisation</a:t>
            </a:r>
            <a:r>
              <a:rPr lang="en-US" dirty="0"/>
              <a:t>-  As per schedule</a:t>
            </a:r>
          </a:p>
          <a:p>
            <a:r>
              <a:rPr lang="en-US" dirty="0"/>
              <a:t>Past illness- Nil significant</a:t>
            </a:r>
          </a:p>
          <a:p>
            <a:r>
              <a:rPr lang="en-US" dirty="0"/>
              <a:t>Consanguinity- Absent</a:t>
            </a:r>
          </a:p>
          <a:p>
            <a:r>
              <a:rPr lang="en-US" dirty="0"/>
              <a:t>Family History- No h/o similar complaints in the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263D-3976-68B9-142A-8E6428D1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B750F-5344-6F8F-0287-1DB93C81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Appearance – ill looking</a:t>
            </a:r>
          </a:p>
          <a:p>
            <a:r>
              <a:rPr lang="en-US" dirty="0"/>
              <a:t>Moderately built and moderately nourished</a:t>
            </a:r>
          </a:p>
          <a:p>
            <a:r>
              <a:rPr lang="en-US" dirty="0"/>
              <a:t>Mild pallor</a:t>
            </a:r>
          </a:p>
          <a:p>
            <a:r>
              <a:rPr lang="en-US" dirty="0"/>
              <a:t>No signs of dehydration</a:t>
            </a:r>
          </a:p>
          <a:p>
            <a:r>
              <a:rPr lang="en-US" dirty="0"/>
              <a:t>No icterus</a:t>
            </a:r>
          </a:p>
          <a:p>
            <a:r>
              <a:rPr lang="en-US" dirty="0"/>
              <a:t>Edema – Absent</a:t>
            </a:r>
          </a:p>
          <a:p>
            <a:r>
              <a:rPr lang="en-US" dirty="0"/>
              <a:t>Cyanosis - Absent</a:t>
            </a:r>
          </a:p>
        </p:txBody>
      </p:sp>
    </p:spTree>
    <p:extLst>
      <p:ext uri="{BB962C8B-B14F-4D97-AF65-F5344CB8AC3E}">
        <p14:creationId xmlns:p14="http://schemas.microsoft.com/office/powerpoint/2010/main" val="286573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33C8-AE0B-4908-3E64-A5CC846A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9A2C-EFBA-DC66-3E94-4CF2F3F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Pulse : 110b/min</a:t>
            </a:r>
          </a:p>
          <a:p>
            <a:r>
              <a:rPr lang="en-US" dirty="0"/>
              <a:t>Resp : 32/min</a:t>
            </a:r>
          </a:p>
          <a:p>
            <a:r>
              <a:rPr lang="en-US" dirty="0"/>
              <a:t>Temp : 100 f</a:t>
            </a:r>
          </a:p>
          <a:p>
            <a:r>
              <a:rPr lang="en-US" dirty="0"/>
              <a:t>Weight : 6.5kg</a:t>
            </a:r>
          </a:p>
        </p:txBody>
      </p:sp>
    </p:spTree>
    <p:extLst>
      <p:ext uri="{BB962C8B-B14F-4D97-AF65-F5344CB8AC3E}">
        <p14:creationId xmlns:p14="http://schemas.microsoft.com/office/powerpoint/2010/main" val="3821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42B8D-3791-B9DA-3060-F8C60963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920"/>
          </a:xfrm>
        </p:spPr>
        <p:txBody>
          <a:bodyPr/>
          <a:lstStyle/>
          <a:p>
            <a:r>
              <a:rPr lang="en-US" dirty="0"/>
              <a:t>Abdominal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B2B1-AFCF-0546-DFA3-69F2B4BF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1282046"/>
            <a:ext cx="10712777" cy="4894917"/>
          </a:xfrm>
        </p:spPr>
        <p:txBody>
          <a:bodyPr>
            <a:normAutofit/>
          </a:bodyPr>
          <a:lstStyle/>
          <a:p>
            <a:r>
              <a:rPr lang="en-US" dirty="0"/>
              <a:t>INSPECTION</a:t>
            </a:r>
          </a:p>
          <a:p>
            <a:r>
              <a:rPr lang="en-US" dirty="0"/>
              <a:t>Abdomen appears scaphoid</a:t>
            </a:r>
          </a:p>
          <a:p>
            <a:r>
              <a:rPr lang="en-US" dirty="0"/>
              <a:t>No flank fullness</a:t>
            </a:r>
          </a:p>
          <a:p>
            <a:r>
              <a:rPr lang="en-US" dirty="0"/>
              <a:t>Centrally placed, inverted umbilicus</a:t>
            </a:r>
          </a:p>
          <a:p>
            <a:r>
              <a:rPr lang="en-US" dirty="0"/>
              <a:t>No visible peristalsis</a:t>
            </a:r>
          </a:p>
          <a:p>
            <a:r>
              <a:rPr lang="en-US" dirty="0"/>
              <a:t>No scar in suprapubic area</a:t>
            </a:r>
          </a:p>
          <a:p>
            <a:r>
              <a:rPr lang="en-US" dirty="0"/>
              <a:t>No bulge in hernial orifices on straining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7F5E-9B77-9E7B-3676-BE963EEE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ECDF-1423-ADA3-794C-5CD9DB55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PALPATION</a:t>
            </a:r>
          </a:p>
          <a:p>
            <a:r>
              <a:rPr lang="en-US" dirty="0"/>
              <a:t>Non tender and no local rise of temperature.</a:t>
            </a:r>
          </a:p>
          <a:p>
            <a:r>
              <a:rPr lang="en-US" dirty="0"/>
              <a:t>Palpable urinary bladder</a:t>
            </a:r>
          </a:p>
          <a:p>
            <a:r>
              <a:rPr lang="en-US" dirty="0"/>
              <a:t>Percussion – Dull note over the bladder</a:t>
            </a:r>
          </a:p>
          <a:p>
            <a:r>
              <a:rPr lang="en-US" dirty="0"/>
              <a:t>Auscultation – Bowel sounds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6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98C6-AC42-7F94-33E4-55A9CFFC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Genital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3A7BC-2E6E-CE74-F9C1-A1CCA34E8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INSPECTION</a:t>
            </a:r>
          </a:p>
          <a:p>
            <a:r>
              <a:rPr lang="en-US" dirty="0"/>
              <a:t>Uncircumcised</a:t>
            </a:r>
          </a:p>
          <a:p>
            <a:r>
              <a:rPr lang="en-US" dirty="0"/>
              <a:t>Well developed scrotum</a:t>
            </a:r>
          </a:p>
          <a:p>
            <a:endParaRPr lang="en-US" dirty="0"/>
          </a:p>
          <a:p>
            <a:r>
              <a:rPr lang="en-US" dirty="0"/>
              <a:t>PALPATION</a:t>
            </a:r>
          </a:p>
          <a:p>
            <a:r>
              <a:rPr lang="en-US" dirty="0"/>
              <a:t>Both testes palpable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9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335F-FD53-D6FA-3BC6-084C783A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08D91-0974-1FCD-FA5D-B6088F204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Respiratory                                  :  NAD</a:t>
            </a:r>
          </a:p>
          <a:p>
            <a:r>
              <a:rPr lang="en-US" dirty="0"/>
              <a:t>Cardiovascular                            :  NAD</a:t>
            </a:r>
          </a:p>
          <a:p>
            <a:r>
              <a:rPr lang="en-US" dirty="0"/>
              <a:t>Central Nervous                          :  NAD</a:t>
            </a:r>
          </a:p>
        </p:txBody>
      </p:sp>
    </p:spTree>
    <p:extLst>
      <p:ext uri="{BB962C8B-B14F-4D97-AF65-F5344CB8AC3E}">
        <p14:creationId xmlns:p14="http://schemas.microsoft.com/office/powerpoint/2010/main" val="6800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422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Presenting complaints</vt:lpstr>
      <vt:lpstr>H/O Present illness</vt:lpstr>
      <vt:lpstr>Past medical history</vt:lpstr>
      <vt:lpstr>General examination</vt:lpstr>
      <vt:lpstr>General exam continued</vt:lpstr>
      <vt:lpstr>Abdominal examination</vt:lpstr>
      <vt:lpstr>PowerPoint Presentation</vt:lpstr>
      <vt:lpstr>Genital Examination</vt:lpstr>
      <vt:lpstr>Other systems</vt:lpstr>
      <vt:lpstr>Investigations</vt:lpstr>
      <vt:lpstr>PowerPoint Presentation</vt:lpstr>
      <vt:lpstr>Usg Abdomen</vt:lpstr>
      <vt:lpstr>MCUG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2022-07-24T16:19:27Z</dcterms:created>
  <dcterms:modified xsi:type="dcterms:W3CDTF">2022-08-20T15:16:38Z</dcterms:modified>
</cp:coreProperties>
</file>